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633" r:id="rId17"/>
    <p:sldId id="588" r:id="rId18"/>
    <p:sldId id="627" r:id="rId19"/>
    <p:sldId id="632" r:id="rId20"/>
    <p:sldId id="607" r:id="rId21"/>
    <p:sldId id="611" r:id="rId22"/>
    <p:sldId id="606" r:id="rId23"/>
    <p:sldId id="634" r:id="rId24"/>
    <p:sldId id="635" r:id="rId25"/>
    <p:sldId id="636" r:id="rId26"/>
    <p:sldId id="637" r:id="rId27"/>
    <p:sldId id="638" r:id="rId28"/>
    <p:sldId id="616" r:id="rId29"/>
    <p:sldId id="592" r:id="rId30"/>
    <p:sldId id="608" r:id="rId31"/>
    <p:sldId id="623" r:id="rId32"/>
    <p:sldId id="585" r:id="rId33"/>
    <p:sldId id="529" r:id="rId34"/>
    <p:sldId id="631" r:id="rId35"/>
    <p:sldId id="466" r:id="rId36"/>
    <p:sldId id="467" r:id="rId37"/>
    <p:sldId id="617" r:id="rId38"/>
    <p:sldId id="620" r:id="rId39"/>
    <p:sldId id="6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0" u="none" strike="noStrike" dirty="0">
                <a:solidFill>
                  <a:srgbClr val="1B1B1B"/>
                </a:solidFill>
                <a:effectLst/>
                <a:latin typeface="Cambria" panose="02040503050406030204" pitchFamily="18" charset="0"/>
              </a:rPr>
              <a:t>hypothesis that ICI-induced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CBA-0CDA-27B1-ACBD-B7E7DBEDB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599-73D2-C8E9-2B71-BA1446D62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78E83-74A1-660D-8A41-C2AA5E6FB172}"/>
              </a:ext>
            </a:extLst>
          </p:cNvPr>
          <p:cNvSpPr>
            <a:spLocks noGrp="1"/>
          </p:cNvSpPr>
          <p:nvPr>
            <p:ph type="body" idx="1"/>
          </p:nvPr>
        </p:nvSpPr>
        <p:spPr/>
        <p:txBody>
          <a:bodyPr/>
          <a:lstStyle/>
          <a:p>
            <a:r>
              <a:rPr lang="en-US" b="1" dirty="0">
                <a:solidFill>
                  <a:srgbClr val="FF0000"/>
                </a:solidFill>
              </a:rPr>
              <a:t>Make sure to explain well: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14CD3F59-BF15-DCED-472E-37C27980CB8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52974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Need to explain why modules were done, why we went this route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69D-D045-910A-69EE-22A1720CA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9F1E7-BC06-14D6-C2D4-580EAF955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435E9-FC92-9655-A87D-7DDC3AC299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A9C9BAD-A5AD-F332-84A1-38A1DF118A14}"/>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91768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8102-8557-DA4E-CE86-31B2BFA4F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F05EB-7989-48DE-E5C3-4226D2497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83D0A-6292-0D9D-365E-242BFC0B2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684E16-A643-B452-502C-6BB563569945}"/>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7226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CDAF-A303-9A00-BE24-9AAF27763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0196-B816-742A-EDDA-F573BA3C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E192D-19EF-8E74-5541-DA0489B6A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A8745EC-E11D-8169-517A-5DCA72481C6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322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30B-EC80-9C7A-D19B-843F356D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08D6A-2246-F962-5208-A06B1D36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AC42D-AC17-90F9-B707-CD9905AE7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2B9B713-BBA3-036D-7AD2-7A115283E7DF}"/>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7766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BB6A-8F65-48F4-D2FB-0529A80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E6D2F-C317-F5B8-C81B-38CB70585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87C51-917F-51D4-C161-EB9A7FDAA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01BACE-E6A3-9777-CEE2-53EA6E1651EA}"/>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4360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model fit improves with interaction term (which ANOVA is testing), that means that the effect of time on ICI on subset frequency is different between </a:t>
            </a:r>
            <a:r>
              <a:rPr lang="en-US" b="1" dirty="0" err="1"/>
              <a:t>irAE</a:t>
            </a:r>
            <a:r>
              <a:rPr lang="en-US" b="1" dirty="0"/>
              <a:t> groups</a:t>
            </a: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b="1" dirty="0">
                <a:solidFill>
                  <a:srgbClr val="000000"/>
                </a:solidFill>
                <a:effectLst/>
                <a:latin typeface="Arial" panose="020B0604020202020204" pitchFamily="34" charset="0"/>
              </a:rPr>
              <a:t>Highlight PD-L1 on tumor cells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 to make data more normally distributed</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p:txBody>
      </p:sp>
      <p:pic>
        <p:nvPicPr>
          <p:cNvPr id="3" name="Picture 2">
            <a:extLst>
              <a:ext uri="{FF2B5EF4-FFF2-40B4-BE49-F238E27FC236}">
                <a16:creationId xmlns:a16="http://schemas.microsoft.com/office/drawing/2014/main" id="{78CFE2D4-167D-10FF-B508-ABE6777B294E}"/>
              </a:ext>
            </a:extLst>
          </p:cNvPr>
          <p:cNvPicPr>
            <a:picLocks noChangeAspect="1"/>
          </p:cNvPicPr>
          <p:nvPr/>
        </p:nvPicPr>
        <p:blipFill>
          <a:blip r:embed="rId3"/>
          <a:stretch>
            <a:fillRect/>
          </a:stretch>
        </p:blipFill>
        <p:spPr>
          <a:xfrm>
            <a:off x="5186920" y="1419641"/>
            <a:ext cx="4099320" cy="5083157"/>
          </a:xfrm>
          <a:prstGeom prst="rect">
            <a:avLst/>
          </a:prstGeom>
        </p:spPr>
      </p:pic>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3326-08FE-C16C-C64D-66B17E5731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18D3A58-EEC5-0BAA-F4A7-50C4BF06EDCA}"/>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39D834A2-1238-95CF-B4D3-4161D2118736}"/>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13FED8BE-3208-66B7-2FE4-34D5D586CE44}"/>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2F42F7F1-2F9D-811F-8985-94A8D7D338EF}"/>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C352C0A5-8A58-1051-DA7E-6EC52DE8296C}"/>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99FC9700-6924-C3A1-7959-B0810C407978}"/>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5C7926CD-84E2-4F5D-DC20-DBFCC6B5F53B}"/>
              </a:ext>
            </a:extLst>
          </p:cNvPr>
          <p:cNvSpPr>
            <a:spLocks noGrp="1"/>
          </p:cNvSpPr>
          <p:nvPr>
            <p:ph type="title"/>
          </p:nvPr>
        </p:nvSpPr>
        <p:spPr>
          <a:xfrm>
            <a:off x="838200" y="593725"/>
            <a:ext cx="10625487" cy="1620085"/>
          </a:xfrm>
        </p:spPr>
        <p:txBody>
          <a:bodyPr>
            <a:normAutofit/>
          </a:bodyPr>
          <a:lstStyle/>
          <a:p>
            <a:r>
              <a:rPr lang="en-US" dirty="0"/>
              <a:t>Processing transformed gated data to remove batch effects</a:t>
            </a:r>
          </a:p>
        </p:txBody>
      </p:sp>
      <p:sp>
        <p:nvSpPr>
          <p:cNvPr id="14" name="Content Placeholder 2">
            <a:extLst>
              <a:ext uri="{FF2B5EF4-FFF2-40B4-BE49-F238E27FC236}">
                <a16:creationId xmlns:a16="http://schemas.microsoft.com/office/drawing/2014/main" id="{EB5482DC-794F-3A62-FB7D-84DB85E180AB}"/>
              </a:ext>
            </a:extLst>
          </p:cNvPr>
          <p:cNvSpPr>
            <a:spLocks noGrp="1"/>
          </p:cNvSpPr>
          <p:nvPr>
            <p:ph idx="1"/>
          </p:nvPr>
        </p:nvSpPr>
        <p:spPr>
          <a:xfrm>
            <a:off x="838200" y="1919288"/>
            <a:ext cx="4665836" cy="4847271"/>
          </a:xfrm>
        </p:spPr>
        <p:txBody>
          <a:bodyPr numCol="1">
            <a:normAutofit/>
          </a:bodyPr>
          <a:lstStyle/>
          <a:p>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3736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a:bodyPr>
          <a:lstStyle/>
          <a:p>
            <a:r>
              <a:rPr lang="en-US" dirty="0"/>
              <a:t>Baseline frequency of CD56</a:t>
            </a:r>
            <a:r>
              <a:rPr lang="en-US" baseline="30000" dirty="0"/>
              <a:t>bright</a:t>
            </a:r>
            <a:r>
              <a:rPr lang="en-US" dirty="0"/>
              <a:t> of NK cells higher, PD1</a:t>
            </a:r>
            <a:r>
              <a:rPr lang="en-US" baseline="30000" dirty="0"/>
              <a:t>+</a:t>
            </a:r>
            <a:r>
              <a:rPr lang="en-US" dirty="0"/>
              <a:t> of NK cells lower in patients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200656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stem cell memory of </a:t>
            </a:r>
            <a:r>
              <a:rPr lang="en-US" dirty="0" err="1"/>
              <a:t>T</a:t>
            </a:r>
            <a:r>
              <a:rPr lang="en-US" baseline="-25000" dirty="0" err="1"/>
              <a:t>conv</a:t>
            </a:r>
            <a:r>
              <a:rPr lang="en-US" dirty="0"/>
              <a:t> T cells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7414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7414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Using modules of important subsets to distinguish </a:t>
            </a:r>
            <a:r>
              <a:rPr lang="en-US" dirty="0" err="1"/>
              <a:t>irAE</a:t>
            </a:r>
            <a:r>
              <a:rPr lang="en-US" dirty="0"/>
              <a:t> immunotypes at baseline</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a:p>
            <a:pPr marL="514350" indent="-514350">
              <a:buFont typeface="+mj-lt"/>
              <a:buAutoNum type="arabicPeriod"/>
            </a:pPr>
            <a:r>
              <a:rPr lang="en-US" dirty="0"/>
              <a:t>Do the specific </a:t>
            </a:r>
            <a:r>
              <a:rPr lang="en-US" dirty="0" err="1"/>
              <a:t>irAE</a:t>
            </a:r>
            <a:r>
              <a:rPr lang="en-US" dirty="0"/>
              <a:t> groups then separate better in that PCA space?</a:t>
            </a:r>
          </a:p>
        </p:txBody>
      </p:sp>
    </p:spTree>
    <p:extLst>
      <p:ext uri="{BB962C8B-B14F-4D97-AF65-F5344CB8AC3E}">
        <p14:creationId xmlns:p14="http://schemas.microsoft.com/office/powerpoint/2010/main" val="30238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67F2-7303-5A78-A67A-9E09F036A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DF5609-379D-8962-7851-23CBE2FFC20A}"/>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9D31EA3-6984-BAEB-CE29-3AA2FAADC743}"/>
              </a:ext>
            </a:extLst>
          </p:cNvPr>
          <p:cNvSpPr>
            <a:spLocks noGrp="1"/>
          </p:cNvSpPr>
          <p:nvPr>
            <p:ph type="title"/>
          </p:nvPr>
        </p:nvSpPr>
        <p:spPr>
          <a:xfrm>
            <a:off x="838200" y="593725"/>
            <a:ext cx="10394481" cy="1325563"/>
          </a:xfrm>
        </p:spPr>
        <p:txBody>
          <a:bodyPr>
            <a:normAutofit/>
          </a:bodyPr>
          <a:lstStyle/>
          <a:p>
            <a:r>
              <a:rPr lang="en-US" dirty="0"/>
              <a:t>CD38</a:t>
            </a:r>
            <a:r>
              <a:rPr lang="en-US" baseline="30000" dirty="0"/>
              <a:t>hi</a:t>
            </a:r>
            <a:r>
              <a:rPr lang="en-US" dirty="0"/>
              <a:t>CD127</a:t>
            </a:r>
            <a:r>
              <a:rPr lang="en-US" baseline="30000" dirty="0"/>
              <a:t>-</a:t>
            </a:r>
            <a:r>
              <a:rPr lang="en-US" dirty="0"/>
              <a:t> of NN CD8s may be a more general subset important for combined and rheumatoid </a:t>
            </a:r>
            <a:r>
              <a:rPr lang="en-US" dirty="0" err="1"/>
              <a:t>irAEs</a:t>
            </a:r>
            <a:endParaRPr lang="en-US" dirty="0"/>
          </a:p>
        </p:txBody>
      </p:sp>
      <p:sp>
        <p:nvSpPr>
          <p:cNvPr id="12" name="TextBox 11">
            <a:extLst>
              <a:ext uri="{FF2B5EF4-FFF2-40B4-BE49-F238E27FC236}">
                <a16:creationId xmlns:a16="http://schemas.microsoft.com/office/drawing/2014/main" id="{743DDF9E-A8DE-CA89-EC57-0480D172558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BD4CF720-182B-11D1-D345-16B5BE9A062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6" name="Rectangle 15">
            <a:extLst>
              <a:ext uri="{FF2B5EF4-FFF2-40B4-BE49-F238E27FC236}">
                <a16:creationId xmlns:a16="http://schemas.microsoft.com/office/drawing/2014/main" id="{1E826F20-D562-EC69-FE57-357C5F2CD881}"/>
              </a:ext>
            </a:extLst>
          </p:cNvPr>
          <p:cNvSpPr/>
          <p:nvPr/>
        </p:nvSpPr>
        <p:spPr>
          <a:xfrm>
            <a:off x="1297940"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DCCB4-713D-7835-EE65-F9FDB23A8D45}"/>
              </a:ext>
            </a:extLst>
          </p:cNvPr>
          <p:cNvSpPr/>
          <p:nvPr/>
        </p:nvSpPr>
        <p:spPr>
          <a:xfrm>
            <a:off x="2708972"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93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A14-7E7C-24F6-24E8-A9C879A7B1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6315EF3-15CA-8BEE-9F27-56FA692447EF}"/>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0413A99C-E718-53F4-137B-9A56FAFC222D}"/>
              </a:ext>
            </a:extLst>
          </p:cNvPr>
          <p:cNvSpPr>
            <a:spLocks noGrp="1"/>
          </p:cNvSpPr>
          <p:nvPr>
            <p:ph type="title"/>
          </p:nvPr>
        </p:nvSpPr>
        <p:spPr>
          <a:xfrm>
            <a:off x="838200" y="593725"/>
            <a:ext cx="10394481" cy="1325563"/>
          </a:xfrm>
        </p:spPr>
        <p:txBody>
          <a:bodyPr>
            <a:normAutofit/>
          </a:bodyPr>
          <a:lstStyle/>
          <a:p>
            <a:r>
              <a:rPr lang="en-US" dirty="0"/>
              <a:t>Stem cell memory of </a:t>
            </a:r>
            <a:r>
              <a:rPr lang="en-US" dirty="0" err="1"/>
              <a:t>T</a:t>
            </a:r>
            <a:r>
              <a:rPr lang="en-US" baseline="-25000" dirty="0" err="1"/>
              <a:t>conv</a:t>
            </a:r>
            <a:r>
              <a:rPr lang="en-US" dirty="0"/>
              <a:t> T cells may be a more general subset important for combined, skin, rheumatoid </a:t>
            </a:r>
            <a:r>
              <a:rPr lang="en-US" dirty="0" err="1"/>
              <a:t>irAEs</a:t>
            </a:r>
            <a:endParaRPr lang="en-US" dirty="0"/>
          </a:p>
        </p:txBody>
      </p:sp>
      <p:sp>
        <p:nvSpPr>
          <p:cNvPr id="12" name="TextBox 11">
            <a:extLst>
              <a:ext uri="{FF2B5EF4-FFF2-40B4-BE49-F238E27FC236}">
                <a16:creationId xmlns:a16="http://schemas.microsoft.com/office/drawing/2014/main" id="{018C352A-C2E1-7604-8427-D39CD9C21FB2}"/>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13F9246-3124-EB05-CBA4-4638BADFF61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4" name="Rectangle 13">
            <a:extLst>
              <a:ext uri="{FF2B5EF4-FFF2-40B4-BE49-F238E27FC236}">
                <a16:creationId xmlns:a16="http://schemas.microsoft.com/office/drawing/2014/main" id="{26CA8C63-912C-956B-DE0D-F0F47D2A0D5E}"/>
              </a:ext>
            </a:extLst>
          </p:cNvPr>
          <p:cNvSpPr/>
          <p:nvPr/>
        </p:nvSpPr>
        <p:spPr>
          <a:xfrm>
            <a:off x="1320800" y="2827432"/>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4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402C-B3C9-BC03-C6DE-7FFAC715A2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6D24D19-4DF6-6C25-A8EB-22402FE71092}"/>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C518178F-3F7A-D9DA-339E-4A0611A61A8B}"/>
              </a:ext>
            </a:extLst>
          </p:cNvPr>
          <p:cNvSpPr>
            <a:spLocks noGrp="1"/>
          </p:cNvSpPr>
          <p:nvPr>
            <p:ph type="title"/>
          </p:nvPr>
        </p:nvSpPr>
        <p:spPr>
          <a:xfrm>
            <a:off x="838200" y="593725"/>
            <a:ext cx="10394481" cy="1325563"/>
          </a:xfrm>
        </p:spPr>
        <p:txBody>
          <a:bodyPr>
            <a:normAutofit/>
          </a:bodyPr>
          <a:lstStyle/>
          <a:p>
            <a:r>
              <a:rPr lang="en-US" dirty="0"/>
              <a:t>CD56</a:t>
            </a:r>
            <a:r>
              <a:rPr lang="en-US" baseline="30000" dirty="0"/>
              <a:t>bright</a:t>
            </a:r>
            <a:r>
              <a:rPr lang="en-US" dirty="0"/>
              <a:t> of NKs may be a more general subset important for thyroid and lung </a:t>
            </a:r>
            <a:r>
              <a:rPr lang="en-US" dirty="0" err="1"/>
              <a:t>irAEs</a:t>
            </a:r>
            <a:endParaRPr lang="en-US" dirty="0"/>
          </a:p>
        </p:txBody>
      </p:sp>
      <p:sp>
        <p:nvSpPr>
          <p:cNvPr id="12" name="TextBox 11">
            <a:extLst>
              <a:ext uri="{FF2B5EF4-FFF2-40B4-BE49-F238E27FC236}">
                <a16:creationId xmlns:a16="http://schemas.microsoft.com/office/drawing/2014/main" id="{3ED203E8-34AC-5F7D-E4B1-BE4F4A680FAD}"/>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C409E02-C548-1FD8-AC99-6CDB67D73F41}"/>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1" name="Rectangle 10">
            <a:extLst>
              <a:ext uri="{FF2B5EF4-FFF2-40B4-BE49-F238E27FC236}">
                <a16:creationId xmlns:a16="http://schemas.microsoft.com/office/drawing/2014/main" id="{4308A3DB-0926-849A-FE30-60B6B802DBBB}"/>
              </a:ext>
            </a:extLst>
          </p:cNvPr>
          <p:cNvSpPr/>
          <p:nvPr/>
        </p:nvSpPr>
        <p:spPr>
          <a:xfrm>
            <a:off x="3657600" y="3176580"/>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6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C83-A4CC-75DE-323B-32AE53DBAF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CD989-1737-87EA-99F4-399B064A16F3}"/>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50E6D9A1-E178-BAF2-D431-D38B42734DD1}"/>
              </a:ext>
            </a:extLst>
          </p:cNvPr>
          <p:cNvSpPr>
            <a:spLocks noGrp="1"/>
          </p:cNvSpPr>
          <p:nvPr>
            <p:ph type="title"/>
          </p:nvPr>
        </p:nvSpPr>
        <p:spPr>
          <a:xfrm>
            <a:off x="838200" y="593725"/>
            <a:ext cx="10394481" cy="1325563"/>
          </a:xfrm>
        </p:spPr>
        <p:txBody>
          <a:bodyPr>
            <a:normAutofit/>
          </a:bodyPr>
          <a:lstStyle/>
          <a:p>
            <a:r>
              <a:rPr lang="en-US" dirty="0"/>
              <a:t>Naïve of Tregs may be a more general subset important for combined and thyroid </a:t>
            </a:r>
            <a:r>
              <a:rPr lang="en-US" dirty="0" err="1"/>
              <a:t>irAEs</a:t>
            </a:r>
            <a:endParaRPr lang="en-US" dirty="0"/>
          </a:p>
        </p:txBody>
      </p:sp>
      <p:sp>
        <p:nvSpPr>
          <p:cNvPr id="12" name="TextBox 11">
            <a:extLst>
              <a:ext uri="{FF2B5EF4-FFF2-40B4-BE49-F238E27FC236}">
                <a16:creationId xmlns:a16="http://schemas.microsoft.com/office/drawing/2014/main" id="{3D1A9655-8CE4-4E7E-1B49-23AB10FCF583}"/>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5072854-E307-951E-733E-16FCF33CC31B}"/>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9" name="Rectangle 8">
            <a:extLst>
              <a:ext uri="{FF2B5EF4-FFF2-40B4-BE49-F238E27FC236}">
                <a16:creationId xmlns:a16="http://schemas.microsoft.com/office/drawing/2014/main" id="{8DA492B7-3AE3-220A-9300-B77A8E303755}"/>
              </a:ext>
            </a:extLst>
          </p:cNvPr>
          <p:cNvSpPr/>
          <p:nvPr/>
        </p:nvSpPr>
        <p:spPr>
          <a:xfrm>
            <a:off x="129286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972F9C-1F31-FC69-EDD6-04E759C691B1}"/>
              </a:ext>
            </a:extLst>
          </p:cNvPr>
          <p:cNvSpPr/>
          <p:nvPr/>
        </p:nvSpPr>
        <p:spPr>
          <a:xfrm>
            <a:off x="365760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F777-1730-6060-07CD-9753129F3E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4E72240-3733-06C0-60F4-FE6214293118}"/>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2F2A4134-59B8-653A-20DB-D912EE08234D}"/>
              </a:ext>
            </a:extLst>
          </p:cNvPr>
          <p:cNvSpPr>
            <a:spLocks noGrp="1"/>
          </p:cNvSpPr>
          <p:nvPr>
            <p:ph type="title"/>
          </p:nvPr>
        </p:nvSpPr>
        <p:spPr>
          <a:xfrm>
            <a:off x="838200" y="593725"/>
            <a:ext cx="10394481" cy="1325563"/>
          </a:xfrm>
        </p:spPr>
        <p:txBody>
          <a:bodyPr>
            <a:normAutofit/>
          </a:bodyPr>
          <a:lstStyle/>
          <a:p>
            <a:r>
              <a:rPr lang="en-US" dirty="0"/>
              <a:t>Other subsets may be more specific to certain types of </a:t>
            </a:r>
            <a:r>
              <a:rPr lang="en-US" dirty="0" err="1"/>
              <a:t>irAEs</a:t>
            </a:r>
            <a:endParaRPr lang="en-US" dirty="0"/>
          </a:p>
        </p:txBody>
      </p:sp>
      <p:sp>
        <p:nvSpPr>
          <p:cNvPr id="12" name="TextBox 11">
            <a:extLst>
              <a:ext uri="{FF2B5EF4-FFF2-40B4-BE49-F238E27FC236}">
                <a16:creationId xmlns:a16="http://schemas.microsoft.com/office/drawing/2014/main" id="{8C637C10-F201-675D-A587-1B1D9FCBA846}"/>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EB270471-A7A0-5FA0-7FBE-BA40E23E6846}"/>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4" name="Rectangle 3">
            <a:extLst>
              <a:ext uri="{FF2B5EF4-FFF2-40B4-BE49-F238E27FC236}">
                <a16:creationId xmlns:a16="http://schemas.microsoft.com/office/drawing/2014/main" id="{874230FA-DEF6-D0D3-385F-78E0370DEF42}"/>
              </a:ext>
            </a:extLst>
          </p:cNvPr>
          <p:cNvSpPr/>
          <p:nvPr/>
        </p:nvSpPr>
        <p:spPr>
          <a:xfrm>
            <a:off x="4612640" y="4297680"/>
            <a:ext cx="1381760" cy="10464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C1156-172D-6928-801B-79CA7EC01DEB}"/>
              </a:ext>
            </a:extLst>
          </p:cNvPr>
          <p:cNvSpPr/>
          <p:nvPr/>
        </p:nvSpPr>
        <p:spPr>
          <a:xfrm>
            <a:off x="3667760" y="5344159"/>
            <a:ext cx="944880" cy="7019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458606-45AA-24B7-0507-6BB5C02EDFA2}"/>
              </a:ext>
            </a:extLst>
          </p:cNvPr>
          <p:cNvSpPr/>
          <p:nvPr/>
        </p:nvSpPr>
        <p:spPr>
          <a:xfrm>
            <a:off x="2245360" y="6046152"/>
            <a:ext cx="47752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1BDEF5-398D-4135-0EE3-9207B6657A81}"/>
              </a:ext>
            </a:extLst>
          </p:cNvPr>
          <p:cNvSpPr/>
          <p:nvPr/>
        </p:nvSpPr>
        <p:spPr>
          <a:xfrm>
            <a:off x="2712720" y="3952748"/>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7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T cells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29738</TotalTime>
  <Words>3818</Words>
  <Application>Microsoft Macintosh PowerPoint</Application>
  <PresentationFormat>Widescreen</PresentationFormat>
  <Paragraphs>423</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Immune cell subsets associated with immune-related adverse events during checkpoint inhibitor therapy</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overall response to ICI (OR) is still unclear</vt:lpstr>
      <vt:lpstr>Baseline abundances of different T cell subsets have been associated with irAE development</vt:lpstr>
      <vt:lpstr>Main goals</vt:lpstr>
      <vt:lpstr>BRI ICI cohort</vt:lpstr>
      <vt:lpstr>Patient draw schedule</vt:lpstr>
      <vt:lpstr>Analyzing peripheral immune cell populations with mass cytometry</vt:lpstr>
      <vt:lpstr>Gating 80 specific immune cell subsets</vt:lpstr>
      <vt:lpstr>Main goals</vt:lpstr>
      <vt:lpstr>Processing gated data to make data more normally distributed</vt:lpstr>
      <vt:lpstr>Processing transformed gated data to remove batch effects</vt:lpstr>
      <vt:lpstr>Baseline frequency of CD56bright of NK cells higher, PD1+ of NK cells lower in patients developing pneumonitis</vt:lpstr>
      <vt:lpstr>Baseline stem cell memory of Tconv T cells frequency may be higher in non-irAE group</vt:lpstr>
      <vt:lpstr>Using modules of important subsets to distinguish irAE immunotypes at baseline</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CD38hiCD127- of NN CD8s may be a more general subset important for combined and rheumatoid irAEs</vt:lpstr>
      <vt:lpstr>Stem cell memory of Tconv T cells may be a more general subset important for combined, skin, rheumatoid irAEs</vt:lpstr>
      <vt:lpstr>CD56bright of NKs may be a more general subset important for thyroid and lung irAEs</vt:lpstr>
      <vt:lpstr>Naïve of Tregs may be a more general subset important for combined and thyroid irAEs</vt:lpstr>
      <vt:lpstr>Other subsets may be more specific to certain types of irAEs</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Baseline SCM of Tconv T 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6383</cp:revision>
  <dcterms:created xsi:type="dcterms:W3CDTF">2023-09-15T17:40:02Z</dcterms:created>
  <dcterms:modified xsi:type="dcterms:W3CDTF">2024-12-19T04:56:58Z</dcterms:modified>
</cp:coreProperties>
</file>